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6"/>
  </p:notesMasterIdLst>
  <p:sldIdLst>
    <p:sldId id="292" r:id="rId5"/>
    <p:sldId id="1305" r:id="rId6"/>
    <p:sldId id="352" r:id="rId7"/>
    <p:sldId id="1300" r:id="rId8"/>
    <p:sldId id="1284" r:id="rId9"/>
    <p:sldId id="1285" r:id="rId10"/>
    <p:sldId id="1304" r:id="rId11"/>
    <p:sldId id="1286" r:id="rId12"/>
    <p:sldId id="1287" r:id="rId13"/>
    <p:sldId id="1292" r:id="rId14"/>
    <p:sldId id="1293" r:id="rId15"/>
    <p:sldId id="1294" r:id="rId16"/>
    <p:sldId id="1295" r:id="rId17"/>
    <p:sldId id="1296" r:id="rId18"/>
    <p:sldId id="1306" r:id="rId19"/>
    <p:sldId id="1307" r:id="rId20"/>
    <p:sldId id="1308" r:id="rId21"/>
    <p:sldId id="1309" r:id="rId22"/>
    <p:sldId id="1297" r:id="rId23"/>
    <p:sldId id="1288" r:id="rId24"/>
    <p:sldId id="1249" r:id="rId25"/>
  </p:sldIdLst>
  <p:sldSz cx="9144000" cy="5143500" type="screen16x9"/>
  <p:notesSz cx="6858000" cy="9144000"/>
  <p:custShowLst>
    <p:custShow name="Custom Show 1" id="0">
      <p:sldLst>
        <p:sld r:id="rId5"/>
        <p:sld r:id="rId7"/>
        <p:sld r:id="rId8"/>
        <p:sld r:id="rId9"/>
        <p:sld r:id="rId12"/>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A81F48-F594-46B5-B0A6-68A26E2763E8}" v="10" dt="2024-04-10T18:19:20.01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4/10/2024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4/10/2024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2">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74" r:id="rId8"/>
    <p:sldLayoutId id="2147483687" r:id="rId9"/>
    <p:sldLayoutId id="2147483701"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9.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121452" y="3407192"/>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988684" y="3888296"/>
            <a:ext cx="2558840"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:Dharanisha K P</a:t>
            </a: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960221104050</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095095" y="376577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095554"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Arunachala college of Engineering for women</a:t>
            </a: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sp>
        <p:nvSpPr>
          <p:cNvPr id="3" name="Text Placeholder 2">
            <a:extLst>
              <a:ext uri="{FF2B5EF4-FFF2-40B4-BE49-F238E27FC236}">
                <a16:creationId xmlns:a16="http://schemas.microsoft.com/office/drawing/2014/main" id="{AD94FBF9-636B-1E68-241E-ECCF1475C3E0}"/>
              </a:ext>
            </a:extLst>
          </p:cNvPr>
          <p:cNvSpPr>
            <a:spLocks noGrp="1"/>
          </p:cNvSpPr>
          <p:nvPr>
            <p:ph type="body" idx="1"/>
          </p:nvPr>
        </p:nvSpPr>
        <p:spPr>
          <a:xfrm>
            <a:off x="311699" y="1389600"/>
            <a:ext cx="8696833" cy="3179400"/>
          </a:xfrm>
        </p:spPr>
        <p:txBody>
          <a:bodyPr/>
          <a:lstStyle/>
          <a:p>
            <a:endParaRPr lang="en-US" dirty="0"/>
          </a:p>
        </p:txBody>
      </p:sp>
      <p:pic>
        <p:nvPicPr>
          <p:cNvPr id="7" name="Picture 6">
            <a:extLst>
              <a:ext uri="{FF2B5EF4-FFF2-40B4-BE49-F238E27FC236}">
                <a16:creationId xmlns:a16="http://schemas.microsoft.com/office/drawing/2014/main" id="{5A5931B2-FF4C-5A16-5ADC-0552C316CE35}"/>
              </a:ext>
            </a:extLst>
          </p:cNvPr>
          <p:cNvPicPr>
            <a:picLocks noChangeAspect="1"/>
          </p:cNvPicPr>
          <p:nvPr/>
        </p:nvPicPr>
        <p:blipFill>
          <a:blip r:embed="rId2"/>
          <a:stretch>
            <a:fillRect/>
          </a:stretch>
        </p:blipFill>
        <p:spPr>
          <a:xfrm>
            <a:off x="557561" y="1159726"/>
            <a:ext cx="7880196" cy="3670631"/>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About-Us-Page</a:t>
            </a:r>
          </a:p>
        </p:txBody>
      </p:sp>
      <p:pic>
        <p:nvPicPr>
          <p:cNvPr id="4" name="Picture 3">
            <a:extLst>
              <a:ext uri="{FF2B5EF4-FFF2-40B4-BE49-F238E27FC236}">
                <a16:creationId xmlns:a16="http://schemas.microsoft.com/office/drawing/2014/main" id="{B941AA64-8D5B-A177-B0CB-8531F18C0AFB}"/>
              </a:ext>
            </a:extLst>
          </p:cNvPr>
          <p:cNvPicPr>
            <a:picLocks noChangeAspect="1"/>
          </p:cNvPicPr>
          <p:nvPr/>
        </p:nvPicPr>
        <p:blipFill>
          <a:blip r:embed="rId2"/>
          <a:stretch>
            <a:fillRect/>
          </a:stretch>
        </p:blipFill>
        <p:spPr>
          <a:xfrm>
            <a:off x="810322" y="721112"/>
            <a:ext cx="7704668" cy="4126578"/>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4" name="Picture 3">
            <a:extLst>
              <a:ext uri="{FF2B5EF4-FFF2-40B4-BE49-F238E27FC236}">
                <a16:creationId xmlns:a16="http://schemas.microsoft.com/office/drawing/2014/main" id="{6839E7B6-2BE3-95C1-2F15-7D575297D516}"/>
              </a:ext>
            </a:extLst>
          </p:cNvPr>
          <p:cNvPicPr>
            <a:picLocks noChangeAspect="1"/>
          </p:cNvPicPr>
          <p:nvPr/>
        </p:nvPicPr>
        <p:blipFill>
          <a:blip r:embed="rId2"/>
          <a:stretch>
            <a:fillRect/>
          </a:stretch>
        </p:blipFill>
        <p:spPr>
          <a:xfrm>
            <a:off x="446049" y="579863"/>
            <a:ext cx="8348546" cy="4192860"/>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dirty="0"/>
              <a:t>Car Available-Page</a:t>
            </a:r>
          </a:p>
        </p:txBody>
      </p:sp>
      <p:pic>
        <p:nvPicPr>
          <p:cNvPr id="4" name="Picture 3">
            <a:extLst>
              <a:ext uri="{FF2B5EF4-FFF2-40B4-BE49-F238E27FC236}">
                <a16:creationId xmlns:a16="http://schemas.microsoft.com/office/drawing/2014/main" id="{E8AC1E01-0554-223D-7918-9A39274A01A8}"/>
              </a:ext>
            </a:extLst>
          </p:cNvPr>
          <p:cNvPicPr>
            <a:picLocks noChangeAspect="1"/>
          </p:cNvPicPr>
          <p:nvPr/>
        </p:nvPicPr>
        <p:blipFill>
          <a:blip r:embed="rId2"/>
          <a:stretch>
            <a:fillRect/>
          </a:stretch>
        </p:blipFill>
        <p:spPr>
          <a:xfrm>
            <a:off x="341971" y="581202"/>
            <a:ext cx="8326244" cy="3981095"/>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Car Booking-Page</a:t>
            </a:r>
          </a:p>
        </p:txBody>
      </p:sp>
      <p:pic>
        <p:nvPicPr>
          <p:cNvPr id="4" name="Picture 3">
            <a:extLst>
              <a:ext uri="{FF2B5EF4-FFF2-40B4-BE49-F238E27FC236}">
                <a16:creationId xmlns:a16="http://schemas.microsoft.com/office/drawing/2014/main" id="{74FE73F1-F0FE-B17B-089F-1D45B50E9073}"/>
              </a:ext>
            </a:extLst>
          </p:cNvPr>
          <p:cNvPicPr>
            <a:picLocks noChangeAspect="1"/>
          </p:cNvPicPr>
          <p:nvPr/>
        </p:nvPicPr>
        <p:blipFill>
          <a:blip r:embed="rId2"/>
          <a:stretch>
            <a:fillRect/>
          </a:stretch>
        </p:blipFill>
        <p:spPr>
          <a:xfrm>
            <a:off x="810322" y="1516565"/>
            <a:ext cx="6787377" cy="3219505"/>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3F793-E12A-A002-F7BE-9A3A59394CF3}"/>
              </a:ext>
            </a:extLst>
          </p:cNvPr>
          <p:cNvSpPr>
            <a:spLocks noGrp="1"/>
          </p:cNvSpPr>
          <p:nvPr>
            <p:ph type="title"/>
          </p:nvPr>
        </p:nvSpPr>
        <p:spPr>
          <a:xfrm>
            <a:off x="3523784" y="273780"/>
            <a:ext cx="1405055" cy="993870"/>
          </a:xfrm>
        </p:spPr>
        <p:txBody>
          <a:bodyPr/>
          <a:lstStyle/>
          <a:p>
            <a:r>
              <a:rPr lang="en-US" b="1" dirty="0"/>
              <a:t>Contact-page</a:t>
            </a:r>
            <a:endParaRPr lang="en-IN" b="1" dirty="0"/>
          </a:p>
        </p:txBody>
      </p:sp>
      <p:sp>
        <p:nvSpPr>
          <p:cNvPr id="3" name="Subtitle 2">
            <a:extLst>
              <a:ext uri="{FF2B5EF4-FFF2-40B4-BE49-F238E27FC236}">
                <a16:creationId xmlns:a16="http://schemas.microsoft.com/office/drawing/2014/main" id="{E46A2028-0E90-D79E-715B-B8AED7E4E42A}"/>
              </a:ext>
            </a:extLst>
          </p:cNvPr>
          <p:cNvSpPr>
            <a:spLocks noGrp="1"/>
          </p:cNvSpPr>
          <p:nvPr>
            <p:ph type="subTitle"/>
          </p:nvPr>
        </p:nvSpPr>
        <p:spPr/>
        <p:txBody>
          <a:bodyPr/>
          <a:lstStyle/>
          <a:p>
            <a:endParaRPr lang="en-IN" dirty="0"/>
          </a:p>
        </p:txBody>
      </p:sp>
      <p:pic>
        <p:nvPicPr>
          <p:cNvPr id="5" name="Picture 4">
            <a:extLst>
              <a:ext uri="{FF2B5EF4-FFF2-40B4-BE49-F238E27FC236}">
                <a16:creationId xmlns:a16="http://schemas.microsoft.com/office/drawing/2014/main" id="{CC3E7355-7242-CCAA-FD23-B7CD30A024A6}"/>
              </a:ext>
            </a:extLst>
          </p:cNvPr>
          <p:cNvPicPr>
            <a:picLocks noChangeAspect="1"/>
          </p:cNvPicPr>
          <p:nvPr/>
        </p:nvPicPr>
        <p:blipFill>
          <a:blip r:embed="rId2"/>
          <a:stretch>
            <a:fillRect/>
          </a:stretch>
        </p:blipFill>
        <p:spPr>
          <a:xfrm>
            <a:off x="795455" y="1203390"/>
            <a:ext cx="6623824" cy="3607291"/>
          </a:xfrm>
          <a:prstGeom prst="rect">
            <a:avLst/>
          </a:prstGeom>
        </p:spPr>
      </p:pic>
    </p:spTree>
    <p:extLst>
      <p:ext uri="{BB962C8B-B14F-4D97-AF65-F5344CB8AC3E}">
        <p14:creationId xmlns:p14="http://schemas.microsoft.com/office/powerpoint/2010/main" val="15125493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BF8DF-6242-C86C-448B-BC709D83624B}"/>
              </a:ext>
            </a:extLst>
          </p:cNvPr>
          <p:cNvSpPr>
            <a:spLocks noGrp="1"/>
          </p:cNvSpPr>
          <p:nvPr>
            <p:ph type="title"/>
          </p:nvPr>
        </p:nvSpPr>
        <p:spPr>
          <a:xfrm>
            <a:off x="3293326" y="273780"/>
            <a:ext cx="1412489" cy="993870"/>
          </a:xfrm>
        </p:spPr>
        <p:txBody>
          <a:bodyPr/>
          <a:lstStyle/>
          <a:p>
            <a:r>
              <a:rPr lang="en-US" b="1" dirty="0"/>
              <a:t>Review Page</a:t>
            </a:r>
            <a:endParaRPr lang="en-IN" b="1" dirty="0"/>
          </a:p>
        </p:txBody>
      </p:sp>
      <p:sp>
        <p:nvSpPr>
          <p:cNvPr id="3" name="Subtitle 2">
            <a:extLst>
              <a:ext uri="{FF2B5EF4-FFF2-40B4-BE49-F238E27FC236}">
                <a16:creationId xmlns:a16="http://schemas.microsoft.com/office/drawing/2014/main" id="{51AB8109-3C89-6A5E-4039-4DD48DC5C5F9}"/>
              </a:ext>
            </a:extLst>
          </p:cNvPr>
          <p:cNvSpPr>
            <a:spLocks noGrp="1"/>
          </p:cNvSpPr>
          <p:nvPr>
            <p:ph type="subTitle"/>
          </p:nvPr>
        </p:nvSpPr>
        <p:spPr/>
        <p:txBody>
          <a:bodyPr/>
          <a:lstStyle/>
          <a:p>
            <a:endParaRPr lang="en-IN" dirty="0"/>
          </a:p>
        </p:txBody>
      </p:sp>
      <p:pic>
        <p:nvPicPr>
          <p:cNvPr id="5" name="Picture 4">
            <a:extLst>
              <a:ext uri="{FF2B5EF4-FFF2-40B4-BE49-F238E27FC236}">
                <a16:creationId xmlns:a16="http://schemas.microsoft.com/office/drawing/2014/main" id="{C89CB614-F07E-3477-9162-FA18763FBFEC}"/>
              </a:ext>
            </a:extLst>
          </p:cNvPr>
          <p:cNvPicPr>
            <a:picLocks noChangeAspect="1"/>
          </p:cNvPicPr>
          <p:nvPr/>
        </p:nvPicPr>
        <p:blipFill>
          <a:blip r:embed="rId2"/>
          <a:stretch>
            <a:fillRect/>
          </a:stretch>
        </p:blipFill>
        <p:spPr>
          <a:xfrm>
            <a:off x="1412488" y="1267650"/>
            <a:ext cx="6527180" cy="3440406"/>
          </a:xfrm>
          <a:prstGeom prst="rect">
            <a:avLst/>
          </a:prstGeom>
        </p:spPr>
      </p:pic>
    </p:spTree>
    <p:extLst>
      <p:ext uri="{BB962C8B-B14F-4D97-AF65-F5344CB8AC3E}">
        <p14:creationId xmlns:p14="http://schemas.microsoft.com/office/powerpoint/2010/main" val="3580916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64771-3FE6-BCDE-5371-87898E6F6679}"/>
              </a:ext>
            </a:extLst>
          </p:cNvPr>
          <p:cNvSpPr>
            <a:spLocks noGrp="1"/>
          </p:cNvSpPr>
          <p:nvPr>
            <p:ph type="title"/>
          </p:nvPr>
        </p:nvSpPr>
        <p:spPr>
          <a:xfrm>
            <a:off x="3642732" y="273780"/>
            <a:ext cx="1278673" cy="993870"/>
          </a:xfrm>
        </p:spPr>
        <p:txBody>
          <a:bodyPr/>
          <a:lstStyle/>
          <a:p>
            <a:r>
              <a:rPr lang="en-US" b="1" dirty="0"/>
              <a:t>Login Page</a:t>
            </a:r>
            <a:endParaRPr lang="en-IN" b="1" dirty="0"/>
          </a:p>
        </p:txBody>
      </p:sp>
      <p:sp>
        <p:nvSpPr>
          <p:cNvPr id="3" name="Subtitle 2">
            <a:extLst>
              <a:ext uri="{FF2B5EF4-FFF2-40B4-BE49-F238E27FC236}">
                <a16:creationId xmlns:a16="http://schemas.microsoft.com/office/drawing/2014/main" id="{F764DBF4-681B-F8ED-0399-2A32CF70FCF9}"/>
              </a:ext>
            </a:extLst>
          </p:cNvPr>
          <p:cNvSpPr>
            <a:spLocks noGrp="1"/>
          </p:cNvSpPr>
          <p:nvPr>
            <p:ph type="subTitle"/>
          </p:nvPr>
        </p:nvSpPr>
        <p:spPr/>
        <p:txBody>
          <a:bodyPr/>
          <a:lstStyle/>
          <a:p>
            <a:endParaRPr lang="en-IN" dirty="0"/>
          </a:p>
        </p:txBody>
      </p:sp>
      <p:pic>
        <p:nvPicPr>
          <p:cNvPr id="5" name="Picture 4">
            <a:extLst>
              <a:ext uri="{FF2B5EF4-FFF2-40B4-BE49-F238E27FC236}">
                <a16:creationId xmlns:a16="http://schemas.microsoft.com/office/drawing/2014/main" id="{12CB4EEB-042D-74B8-B1D9-BE75EF7783C0}"/>
              </a:ext>
            </a:extLst>
          </p:cNvPr>
          <p:cNvPicPr>
            <a:picLocks noChangeAspect="1"/>
          </p:cNvPicPr>
          <p:nvPr/>
        </p:nvPicPr>
        <p:blipFill>
          <a:blip r:embed="rId2"/>
          <a:stretch>
            <a:fillRect/>
          </a:stretch>
        </p:blipFill>
        <p:spPr>
          <a:xfrm>
            <a:off x="1538868" y="1531434"/>
            <a:ext cx="6073698" cy="3195224"/>
          </a:xfrm>
          <a:prstGeom prst="rect">
            <a:avLst/>
          </a:prstGeom>
        </p:spPr>
      </p:pic>
    </p:spTree>
    <p:extLst>
      <p:ext uri="{BB962C8B-B14F-4D97-AF65-F5344CB8AC3E}">
        <p14:creationId xmlns:p14="http://schemas.microsoft.com/office/powerpoint/2010/main" val="2584909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DDF72-87C1-45B5-481F-0A1E20D9B8E8}"/>
              </a:ext>
            </a:extLst>
          </p:cNvPr>
          <p:cNvSpPr>
            <a:spLocks noGrp="1"/>
          </p:cNvSpPr>
          <p:nvPr>
            <p:ph type="title"/>
          </p:nvPr>
        </p:nvSpPr>
        <p:spPr>
          <a:xfrm>
            <a:off x="3360234" y="333252"/>
            <a:ext cx="5065546" cy="993870"/>
          </a:xfrm>
        </p:spPr>
        <p:txBody>
          <a:bodyPr/>
          <a:lstStyle/>
          <a:p>
            <a:r>
              <a:rPr lang="en-US" b="1" dirty="0"/>
              <a:t>Sign Up page</a:t>
            </a:r>
            <a:br>
              <a:rPr lang="en-US" dirty="0"/>
            </a:br>
            <a:endParaRPr lang="en-IN" dirty="0"/>
          </a:p>
        </p:txBody>
      </p:sp>
      <p:sp>
        <p:nvSpPr>
          <p:cNvPr id="3" name="Subtitle 2">
            <a:extLst>
              <a:ext uri="{FF2B5EF4-FFF2-40B4-BE49-F238E27FC236}">
                <a16:creationId xmlns:a16="http://schemas.microsoft.com/office/drawing/2014/main" id="{DA839FA1-9E86-65CE-9CEF-215DB7BBE687}"/>
              </a:ext>
            </a:extLst>
          </p:cNvPr>
          <p:cNvSpPr>
            <a:spLocks noGrp="1"/>
          </p:cNvSpPr>
          <p:nvPr>
            <p:ph type="subTitle"/>
          </p:nvPr>
        </p:nvSpPr>
        <p:spPr/>
        <p:txBody>
          <a:bodyPr/>
          <a:lstStyle/>
          <a:p>
            <a:endParaRPr lang="en-IN" dirty="0"/>
          </a:p>
        </p:txBody>
      </p:sp>
      <p:pic>
        <p:nvPicPr>
          <p:cNvPr id="5" name="Picture 4">
            <a:extLst>
              <a:ext uri="{FF2B5EF4-FFF2-40B4-BE49-F238E27FC236}">
                <a16:creationId xmlns:a16="http://schemas.microsoft.com/office/drawing/2014/main" id="{AD6A1E0C-E242-6A3B-1166-6F4AA5C108C1}"/>
              </a:ext>
            </a:extLst>
          </p:cNvPr>
          <p:cNvPicPr>
            <a:picLocks noChangeAspect="1"/>
          </p:cNvPicPr>
          <p:nvPr/>
        </p:nvPicPr>
        <p:blipFill>
          <a:blip r:embed="rId2"/>
          <a:stretch>
            <a:fillRect/>
          </a:stretch>
        </p:blipFill>
        <p:spPr>
          <a:xfrm>
            <a:off x="289932" y="1203389"/>
            <a:ext cx="8519531" cy="3651765"/>
          </a:xfrm>
          <a:prstGeom prst="rect">
            <a:avLst/>
          </a:prstGeom>
        </p:spPr>
      </p:pic>
    </p:spTree>
    <p:extLst>
      <p:ext uri="{BB962C8B-B14F-4D97-AF65-F5344CB8AC3E}">
        <p14:creationId xmlns:p14="http://schemas.microsoft.com/office/powerpoint/2010/main" val="18676960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br>
              <a:rPr lang="en-US" b="0" i="0">
                <a:solidFill>
                  <a:srgbClr val="374151"/>
                </a:solidFill>
                <a:effectLst/>
                <a:latin typeface="Söhne"/>
              </a:rPr>
            </a:br>
            <a:endParaRPr lang="en-US"/>
          </a:p>
        </p:txBody>
      </p:sp>
      <p:sp>
        <p:nvSpPr>
          <p:cNvPr id="6" name="TextBox 5">
            <a:extLst>
              <a:ext uri="{FF2B5EF4-FFF2-40B4-BE49-F238E27FC236}">
                <a16:creationId xmlns:a16="http://schemas.microsoft.com/office/drawing/2014/main" id="{6E7DF087-A6A3-8401-D242-052330F424A3}"/>
              </a:ext>
            </a:extLst>
          </p:cNvPr>
          <p:cNvSpPr txBox="1"/>
          <p:nvPr/>
        </p:nvSpPr>
        <p:spPr>
          <a:xfrm>
            <a:off x="706244" y="1400435"/>
            <a:ext cx="5956609" cy="3108543"/>
          </a:xfrm>
          <a:prstGeom prst="rect">
            <a:avLst/>
          </a:prstGeom>
          <a:noFill/>
        </p:spPr>
        <p:txBody>
          <a:bodyPr wrap="square">
            <a:spAutoFit/>
          </a:bodyPr>
          <a:lstStyle/>
          <a:p>
            <a:r>
              <a:rPr lang="en-IN" b="1" dirty="0"/>
              <a:t>Advanced Search and Filtering</a:t>
            </a:r>
            <a:r>
              <a:rPr lang="en-IN" dirty="0"/>
              <a:t>: Enhance the search functionality by adding advanced filters such as car type, price range, location, and availability. This will make it easier for users to find the perfect car for their needs.</a:t>
            </a:r>
          </a:p>
          <a:p>
            <a:endParaRPr lang="en-IN" dirty="0"/>
          </a:p>
          <a:p>
            <a:r>
              <a:rPr lang="en-IN" b="1" dirty="0"/>
              <a:t>Integration with Payment Gateways</a:t>
            </a:r>
            <a:r>
              <a:rPr lang="en-IN" dirty="0"/>
              <a:t>: Enable secure online payments by integrating popular payment gateways such as PayPal or Stripe. This will provide a seamless and convenient payment experience for your users.</a:t>
            </a:r>
          </a:p>
          <a:p>
            <a:endParaRPr lang="en-US" dirty="0"/>
          </a:p>
          <a:p>
            <a:r>
              <a:rPr lang="en-US" b="1" dirty="0"/>
              <a:t>Integration with GPS and Mapping Services</a:t>
            </a:r>
            <a:r>
              <a:rPr lang="en-US" dirty="0"/>
              <a:t>: Integrate GPS and mapping services to provide users with real-time location tracking and navigation to the rental car pick-up and drop-off points. This will enhance the user experience and make it easier for them to find their way.</a:t>
            </a:r>
            <a:endParaRPr lang="en-IN" dirty="0"/>
          </a:p>
        </p:txBody>
      </p:sp>
    </p:spTree>
    <p:extLst>
      <p:ext uri="{BB962C8B-B14F-4D97-AF65-F5344CB8AC3E}">
        <p14:creationId xmlns:p14="http://schemas.microsoft.com/office/powerpoint/2010/main" val="13231287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2129473" y="3183633"/>
            <a:ext cx="4881245"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t>Car Rentals Application with Django Framework</a:t>
            </a:r>
            <a:r>
              <a:rPr lang="en-US" sz="1600" b="1" dirty="0">
                <a:latin typeface="+mj-lt"/>
              </a:rPr>
              <a:t> </a:t>
            </a:r>
            <a:endParaRPr lang="en-US" sz="1600" b="1"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B2329020-40F2-0DEE-D596-24F8440284E2}"/>
              </a:ext>
            </a:extLst>
          </p:cNvPr>
          <p:cNvSpPr txBox="1"/>
          <p:nvPr/>
        </p:nvSpPr>
        <p:spPr>
          <a:xfrm>
            <a:off x="1219200" y="1879252"/>
            <a:ext cx="6586654" cy="2308324"/>
          </a:xfrm>
          <a:prstGeom prst="rect">
            <a:avLst/>
          </a:prstGeom>
          <a:noFill/>
        </p:spPr>
        <p:txBody>
          <a:bodyPr wrap="square">
            <a:spAutoFit/>
          </a:bodyPr>
          <a:lstStyle/>
          <a:p>
            <a:r>
              <a:rPr lang="en-IN" sz="1800" b="1" dirty="0"/>
              <a:t>Thanks for visiting our website! We're thrilled to offer you a seamless car rental experience with our amazing Django-powered application. With our user-friendly interface, advanced search options, and secure payment integration, renting your dream car has never been easier. So why wait? Start your adventure today and book your perfect ride with us. We can't wait to help you hit the road in style</a:t>
            </a:r>
            <a:r>
              <a:rPr lang="en-IN" b="1" dirty="0"/>
              <a:t>!</a:t>
            </a:r>
          </a:p>
        </p:txBody>
      </p:sp>
    </p:spTree>
    <p:extLst>
      <p:ext uri="{BB962C8B-B14F-4D97-AF65-F5344CB8AC3E}">
        <p14:creationId xmlns:p14="http://schemas.microsoft.com/office/powerpoint/2010/main" val="20188784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a:t>
            </a:r>
          </a:p>
        </p:txBody>
      </p:sp>
      <p:sp>
        <p:nvSpPr>
          <p:cNvPr id="5" name="TextBox 4">
            <a:extLst>
              <a:ext uri="{FF2B5EF4-FFF2-40B4-BE49-F238E27FC236}">
                <a16:creationId xmlns:a16="http://schemas.microsoft.com/office/drawing/2014/main" id="{BE422ADA-5DD2-9290-0DDA-1BD2AE543112}"/>
              </a:ext>
            </a:extLst>
          </p:cNvPr>
          <p:cNvSpPr txBox="1"/>
          <p:nvPr/>
        </p:nvSpPr>
        <p:spPr>
          <a:xfrm>
            <a:off x="453482" y="1240821"/>
            <a:ext cx="7367239" cy="2862322"/>
          </a:xfrm>
          <a:prstGeom prst="rect">
            <a:avLst/>
          </a:prstGeom>
          <a:noFill/>
        </p:spPr>
        <p:txBody>
          <a:bodyPr wrap="square">
            <a:spAutoFit/>
          </a:bodyPr>
          <a:lstStyle/>
          <a:p>
            <a:r>
              <a:rPr lang="en-IN" sz="1800" dirty="0"/>
              <a:t>The car rental application built using the Django framework aims to provide users with a convenient and efficient way to rent cars. The application allows users to browse through a wide selection of available cars, view their details and specifications, and make reservations. Users can search for cars based on their preferred location, date, and time. The application also includes features such as user authentication, payment processing, and reservation management. With its user-friendly interface and robust functionality, the car rental application offers a seamless experience for both car rental providers and customers</a:t>
            </a:r>
            <a:r>
              <a:rPr lang="en-IN" dirty="0"/>
              <a:t>.</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id="{324620AD-DC25-6B5B-0072-66293CA5BE24}"/>
              </a:ext>
            </a:extLst>
          </p:cNvPr>
          <p:cNvSpPr txBox="1"/>
          <p:nvPr/>
        </p:nvSpPr>
        <p:spPr>
          <a:xfrm>
            <a:off x="2155902" y="917656"/>
            <a:ext cx="6348761" cy="3170099"/>
          </a:xfrm>
          <a:prstGeom prst="rect">
            <a:avLst/>
          </a:prstGeom>
          <a:noFill/>
        </p:spPr>
        <p:txBody>
          <a:bodyPr wrap="square">
            <a:spAutoFit/>
          </a:bodyPr>
          <a:lstStyle/>
          <a:p>
            <a:r>
              <a:rPr lang="en-IN" sz="1800" dirty="0"/>
              <a:t>The car rental industry lacks a user-friendly and efficient platform for customers to easily browse, select, and reserve rental cars. Existing solutions often have outdated interfaces, limited search capabilities, and lack integration with payment systems. This leads to a frustrating user experience and inefficiencies for both customers and car rental providers. To address these challenges, we aim to develop a car rental application using the Django framework. This application will provide a seamless and intuitive platform for customers to search and book rental cars based on their preferences, location, and availability</a:t>
            </a:r>
            <a:r>
              <a:rPr lang="en-IN" sz="2000" dirty="0"/>
              <a:t>. </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id="{312EE16F-0500-1A66-FD50-F4057762B8A6}"/>
              </a:ext>
            </a:extLst>
          </p:cNvPr>
          <p:cNvSpPr txBox="1"/>
          <p:nvPr/>
        </p:nvSpPr>
        <p:spPr>
          <a:xfrm>
            <a:off x="2111298" y="809934"/>
            <a:ext cx="4750419" cy="3323987"/>
          </a:xfrm>
          <a:prstGeom prst="rect">
            <a:avLst/>
          </a:prstGeom>
          <a:noFill/>
        </p:spPr>
        <p:txBody>
          <a:bodyPr wrap="square">
            <a:spAutoFit/>
          </a:bodyPr>
          <a:lstStyle/>
          <a:p>
            <a:r>
              <a:rPr lang="en-IN" dirty="0"/>
              <a:t>In this car rental application project, our main goal is to create a user-friendly and efficient platform for customers to easily browse, select, and reserve rental cars. By utilizing the Django framework, we will be able to build a robust web application that encompasses essential features such as user registration and authentication, a comprehensive </a:t>
            </a:r>
            <a:r>
              <a:rPr lang="en-IN" dirty="0" err="1"/>
              <a:t>catalog</a:t>
            </a:r>
            <a:r>
              <a:rPr lang="en-IN" dirty="0"/>
              <a:t> of available cars with advanced search options, reservation management, secure payment processing, and an admin dashboard for car rental providers. Throughout the development process, our focus will be on creating a seamless and intuitive experience for both customers and providers, ensuring usability, performance, and security. We're really excited about this project and can't wait to deliver an exceptional car rental experience to our users!</a:t>
            </a:r>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id="{D510D6A6-A434-8EEB-496F-FA49BEC56BDB}"/>
              </a:ext>
            </a:extLst>
          </p:cNvPr>
          <p:cNvSpPr txBox="1"/>
          <p:nvPr/>
        </p:nvSpPr>
        <p:spPr>
          <a:xfrm>
            <a:off x="2282283" y="1025378"/>
            <a:ext cx="4579434" cy="3108543"/>
          </a:xfrm>
          <a:prstGeom prst="rect">
            <a:avLst/>
          </a:prstGeom>
          <a:noFill/>
        </p:spPr>
        <p:txBody>
          <a:bodyPr wrap="square">
            <a:spAutoFit/>
          </a:bodyPr>
          <a:lstStyle/>
          <a:p>
            <a:r>
              <a:rPr lang="en-IN" dirty="0"/>
              <a:t>Based on the problem statement, our proposed solution is to develop a car rental application using the Django framework. This application will address the challenges faced by the car rental industry by providing a user-friendly and efficient platform for customers to browse, select, and reserve rental </a:t>
            </a:r>
            <a:r>
              <a:rPr lang="en-IN" dirty="0" err="1"/>
              <a:t>cars.The</a:t>
            </a:r>
            <a:r>
              <a:rPr lang="en-IN" dirty="0"/>
              <a:t> key features of our solution include user registration and authentication, a comprehensive car </a:t>
            </a:r>
            <a:r>
              <a:rPr lang="en-IN" dirty="0" err="1"/>
              <a:t>catalog</a:t>
            </a:r>
            <a:r>
              <a:rPr lang="en-IN" dirty="0"/>
              <a:t> with advanced search capabilities, reservation management, secure payment processing, and an admin dashboard for car rental providers. By leveraging the power of Django, we will create a robust and scalable application that enhances the car rental experience for both customers and providers.</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6" name="TextBox 5">
            <a:extLst>
              <a:ext uri="{FF2B5EF4-FFF2-40B4-BE49-F238E27FC236}">
                <a16:creationId xmlns:a16="http://schemas.microsoft.com/office/drawing/2014/main" id="{8A165D94-619F-6A02-CA91-B70985AAA272}"/>
              </a:ext>
            </a:extLst>
          </p:cNvPr>
          <p:cNvSpPr txBox="1"/>
          <p:nvPr/>
        </p:nvSpPr>
        <p:spPr>
          <a:xfrm>
            <a:off x="1018478" y="1671708"/>
            <a:ext cx="5843239" cy="2308324"/>
          </a:xfrm>
          <a:prstGeom prst="rect">
            <a:avLst/>
          </a:prstGeom>
          <a:noFill/>
        </p:spPr>
        <p:txBody>
          <a:bodyPr wrap="square">
            <a:spAutoFit/>
          </a:bodyPr>
          <a:lstStyle/>
          <a:p>
            <a:r>
              <a:rPr lang="en-IN" sz="1800" dirty="0"/>
              <a:t>With our solution, customers will have a seamless and intuitive platform to find and book rental cars based on their preferences and availability. Car rental providers will benefit from an efficient reservation management system and integration with their inventory systems. Overall, our proposed solution aims to streamline the car rental process, improve customer satisfaction, and drive efficiency in the industry</a:t>
            </a:r>
            <a:r>
              <a:rPr lang="en-IN" dirty="0"/>
              <a:t>.</a:t>
            </a:r>
          </a:p>
        </p:txBody>
      </p:sp>
    </p:spTree>
    <p:extLst>
      <p:ext uri="{BB962C8B-B14F-4D97-AF65-F5344CB8AC3E}">
        <p14:creationId xmlns:p14="http://schemas.microsoft.com/office/powerpoint/2010/main" val="38326452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48CB74EA-01B6-99AB-C47F-FA8798CC3C51}"/>
              </a:ext>
            </a:extLst>
          </p:cNvPr>
          <p:cNvSpPr txBox="1"/>
          <p:nvPr/>
        </p:nvSpPr>
        <p:spPr>
          <a:xfrm>
            <a:off x="2557346" y="825193"/>
            <a:ext cx="5969620" cy="3108543"/>
          </a:xfrm>
          <a:prstGeom prst="rect">
            <a:avLst/>
          </a:prstGeom>
          <a:noFill/>
        </p:spPr>
        <p:txBody>
          <a:bodyPr wrap="square">
            <a:spAutoFit/>
          </a:bodyPr>
          <a:lstStyle/>
          <a:p>
            <a:r>
              <a:rPr lang="en-IN" dirty="0"/>
              <a:t>In terms of </a:t>
            </a:r>
            <a:r>
              <a:rPr lang="en-IN" dirty="0" err="1"/>
              <a:t>modeling</a:t>
            </a:r>
            <a:r>
              <a:rPr lang="en-IN" dirty="0"/>
              <a:t>, we will design a database schema to store information about users, cars, reservations, and other relevant data. The database will be structured to efficiently handle search queries, To ensure a smooth user experience, we will create intuitive user interfaces for both customers and car rental providers. The customer interface will allow users to search for cars based on location, date, time, and other preferences. They will be able to view car details, check availability, and make reservations. The provider interface will enable rental companies to manage their car listings, view reservations, and update </a:t>
            </a:r>
            <a:r>
              <a:rPr lang="en-IN" dirty="0" err="1"/>
              <a:t>inventory.Now</a:t>
            </a:r>
            <a:r>
              <a:rPr lang="en-IN" dirty="0"/>
              <a:t>, let's talk about the potential results. With the car rental application in place, customers will have a convenient and hassle-free way to find and book rental cars. They can easily browse through a wide range of cars, filter their search based on their specific requirements, and make reservations with just a few clicks.</a:t>
            </a:r>
          </a:p>
        </p:txBody>
      </p:sp>
    </p:spTree>
    <p:extLst>
      <p:ext uri="{BB962C8B-B14F-4D97-AF65-F5344CB8AC3E}">
        <p14:creationId xmlns:p14="http://schemas.microsoft.com/office/powerpoint/2010/main" val="286372507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48</TotalTime>
  <Words>1014</Words>
  <Application>Microsoft Office PowerPoint</Application>
  <PresentationFormat>On-screen Show (16:9)</PresentationFormat>
  <Paragraphs>55</Paragraphs>
  <Slides>21</Slides>
  <Notes>10</Notes>
  <HiddenSlides>0</HiddenSlides>
  <MMClips>0</MMClips>
  <ScaleCrop>false</ScaleCrop>
  <HeadingPairs>
    <vt:vector size="8" baseType="variant">
      <vt:variant>
        <vt:lpstr>Fonts Used</vt:lpstr>
      </vt:variant>
      <vt:variant>
        <vt:i4>5</vt:i4>
      </vt:variant>
      <vt:variant>
        <vt:lpstr>Theme</vt:lpstr>
      </vt:variant>
      <vt:variant>
        <vt:i4>1</vt:i4>
      </vt:variant>
      <vt:variant>
        <vt:lpstr>Slide Titles</vt:lpstr>
      </vt:variant>
      <vt:variant>
        <vt:i4>21</vt:i4>
      </vt:variant>
      <vt:variant>
        <vt:lpstr>Custom Shows</vt:lpstr>
      </vt:variant>
      <vt:variant>
        <vt:i4>1</vt:i4>
      </vt:variant>
    </vt:vector>
  </HeadingPairs>
  <TitlesOfParts>
    <vt:vector size="28" baseType="lpstr">
      <vt:lpstr>Arial</vt:lpstr>
      <vt:lpstr>Arial MT</vt:lpstr>
      <vt:lpstr>Calibri</vt:lpstr>
      <vt:lpstr>Söhne</vt:lpstr>
      <vt:lpstr>Times New Roman</vt:lpstr>
      <vt:lpstr>Simple Light</vt:lpstr>
      <vt:lpstr>PowerPoint Presentation</vt:lpstr>
      <vt:lpstr>PowerPoint Presentation</vt:lpstr>
      <vt:lpstr>Abstract</vt:lpstr>
      <vt:lpstr>Problem Statement</vt:lpstr>
      <vt:lpstr>Project Overview</vt:lpstr>
      <vt:lpstr>Proposed Solution</vt:lpstr>
      <vt:lpstr>PowerPoint Presentation</vt:lpstr>
      <vt:lpstr>Technology Used</vt:lpstr>
      <vt:lpstr>Modelling &amp; Results</vt:lpstr>
      <vt:lpstr>Homepage</vt:lpstr>
      <vt:lpstr>About-Us-Page</vt:lpstr>
      <vt:lpstr>Service-Page</vt:lpstr>
      <vt:lpstr>Car Available-Page</vt:lpstr>
      <vt:lpstr>Car Booking-Page</vt:lpstr>
      <vt:lpstr>Contact-page</vt:lpstr>
      <vt:lpstr>Review Page</vt:lpstr>
      <vt:lpstr>Login Page</vt:lpstr>
      <vt:lpstr>Sign Up page </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Dharanisha KP</cp:lastModifiedBy>
  <cp:revision>7</cp:revision>
  <dcterms:modified xsi:type="dcterms:W3CDTF">2024-04-10T18:27:27Z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